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0" r:id="rId2"/>
    <p:sldId id="261" r:id="rId3"/>
    <p:sldId id="292" r:id="rId4"/>
    <p:sldId id="293" r:id="rId5"/>
    <p:sldId id="291" r:id="rId6"/>
    <p:sldId id="262" r:id="rId7"/>
    <p:sldId id="299" r:id="rId8"/>
    <p:sldId id="263" r:id="rId9"/>
    <p:sldId id="268" r:id="rId10"/>
    <p:sldId id="294" r:id="rId11"/>
    <p:sldId id="295" r:id="rId12"/>
    <p:sldId id="280" r:id="rId13"/>
    <p:sldId id="296" r:id="rId14"/>
    <p:sldId id="297" r:id="rId15"/>
    <p:sldId id="288" r:id="rId16"/>
    <p:sldId id="289" r:id="rId17"/>
    <p:sldId id="298" r:id="rId18"/>
    <p:sldId id="278" r:id="rId19"/>
    <p:sldId id="257" r:id="rId20"/>
    <p:sldId id="269" r:id="rId21"/>
    <p:sldId id="270" r:id="rId22"/>
    <p:sldId id="273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huwat" initials="A" lastIdx="1" clrIdx="0">
    <p:extLst>
      <p:ext uri="{19B8F6BF-5375-455C-9EA6-DF929625EA0E}">
        <p15:presenceInfo xmlns:p15="http://schemas.microsoft.com/office/powerpoint/2012/main" xmlns="" userId="Akhuw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434" autoAdjust="0"/>
  </p:normalViewPr>
  <p:slideViewPr>
    <p:cSldViewPr snapToGrid="0">
      <p:cViewPr>
        <p:scale>
          <a:sx n="79" d="100"/>
          <a:sy n="79" d="100"/>
        </p:scale>
        <p:origin x="-3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338A9-A966-4D30-AAE5-8442DD1155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24E3BA-0126-45D5-82D3-F3A37928E92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 </a:t>
          </a:r>
          <a:r>
            <a:rPr lang="en-US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Interest Free </a:t>
          </a:r>
        </a:p>
        <a:p>
          <a:r>
            <a:rPr lang="en-US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Micro-financing</a:t>
          </a:r>
          <a:endParaRPr lang="en-US" dirty="0">
            <a:solidFill>
              <a:schemeClr val="bg1"/>
            </a:solidFill>
          </a:endParaRPr>
        </a:p>
      </dgm:t>
    </dgm:pt>
    <dgm:pt modelId="{749D2988-2B64-4B1C-B75C-5B8E8920E2AB}" type="parTrans" cxnId="{E6115588-70C3-435E-964D-74E6E7B45A06}">
      <dgm:prSet/>
      <dgm:spPr/>
      <dgm:t>
        <a:bodyPr/>
        <a:lstStyle/>
        <a:p>
          <a:endParaRPr lang="en-US"/>
        </a:p>
      </dgm:t>
    </dgm:pt>
    <dgm:pt modelId="{A8F429FA-8E86-44A0-9103-9D73BA60602B}" type="sibTrans" cxnId="{E6115588-70C3-435E-964D-74E6E7B45A06}">
      <dgm:prSet/>
      <dgm:spPr/>
      <dgm:t>
        <a:bodyPr/>
        <a:lstStyle/>
        <a:p>
          <a:endParaRPr lang="en-US"/>
        </a:p>
      </dgm:t>
    </dgm:pt>
    <dgm:pt modelId="{BE428053-0690-4483-A0E2-4E6529FA6FE1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Educational Services</a:t>
          </a:r>
          <a:endParaRPr lang="en-US" dirty="0">
            <a:solidFill>
              <a:schemeClr val="bg1"/>
            </a:solidFill>
          </a:endParaRPr>
        </a:p>
      </dgm:t>
    </dgm:pt>
    <dgm:pt modelId="{D07262A3-98CB-40A0-98F9-4A47D20C5335}" type="parTrans" cxnId="{0761B640-99B3-46A1-BE4D-732050B6FF8A}">
      <dgm:prSet/>
      <dgm:spPr/>
      <dgm:t>
        <a:bodyPr/>
        <a:lstStyle/>
        <a:p>
          <a:endParaRPr lang="en-US"/>
        </a:p>
      </dgm:t>
    </dgm:pt>
    <dgm:pt modelId="{8859F8D6-34A1-47F0-A2BD-CE204E2E9968}" type="sibTrans" cxnId="{0761B640-99B3-46A1-BE4D-732050B6FF8A}">
      <dgm:prSet/>
      <dgm:spPr/>
      <dgm:t>
        <a:bodyPr/>
        <a:lstStyle/>
        <a:p>
          <a:endParaRPr lang="en-US"/>
        </a:p>
      </dgm:t>
    </dgm:pt>
    <dgm:pt modelId="{DA36CFA1-114E-409F-8367-753A5196D5C2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Clothes Bank</a:t>
          </a:r>
          <a:endParaRPr lang="en-US" dirty="0">
            <a:solidFill>
              <a:schemeClr val="bg1"/>
            </a:solidFill>
          </a:endParaRPr>
        </a:p>
      </dgm:t>
    </dgm:pt>
    <dgm:pt modelId="{40221C52-B1D8-4C36-A12A-084112A0371B}" type="parTrans" cxnId="{7D29490D-A2A4-4C74-B4F7-1765DB0471B9}">
      <dgm:prSet/>
      <dgm:spPr/>
      <dgm:t>
        <a:bodyPr/>
        <a:lstStyle/>
        <a:p>
          <a:endParaRPr lang="en-US"/>
        </a:p>
      </dgm:t>
    </dgm:pt>
    <dgm:pt modelId="{64D72A2C-850F-41AB-A806-B8C365D58079}" type="sibTrans" cxnId="{7D29490D-A2A4-4C74-B4F7-1765DB0471B9}">
      <dgm:prSet/>
      <dgm:spPr/>
      <dgm:t>
        <a:bodyPr/>
        <a:lstStyle/>
        <a:p>
          <a:endParaRPr lang="en-US"/>
        </a:p>
      </dgm:t>
    </dgm:pt>
    <dgm:pt modelId="{4D30FD9B-DAA5-4B3E-8449-1A8B973FF9C1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Health Services</a:t>
          </a:r>
          <a:endParaRPr lang="en-US" dirty="0">
            <a:solidFill>
              <a:schemeClr val="bg1"/>
            </a:solidFill>
          </a:endParaRPr>
        </a:p>
      </dgm:t>
    </dgm:pt>
    <dgm:pt modelId="{BC9D05E4-1C7E-4FC2-B5C2-EEB64F074152}" type="parTrans" cxnId="{F84AB400-041B-4A6E-833A-CB5837BC1861}">
      <dgm:prSet/>
      <dgm:spPr/>
      <dgm:t>
        <a:bodyPr/>
        <a:lstStyle/>
        <a:p>
          <a:endParaRPr lang="en-US"/>
        </a:p>
      </dgm:t>
    </dgm:pt>
    <dgm:pt modelId="{31D8D52B-84D3-4A46-9EA5-79F979E28905}" type="sibTrans" cxnId="{F84AB400-041B-4A6E-833A-CB5837BC1861}">
      <dgm:prSet/>
      <dgm:spPr/>
      <dgm:t>
        <a:bodyPr/>
        <a:lstStyle/>
        <a:p>
          <a:endParaRPr lang="en-US"/>
        </a:p>
      </dgm:t>
    </dgm:pt>
    <dgm:pt modelId="{4A8FA72A-0F1C-4E15-BDEA-171CC893B482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Transgender Support Program</a:t>
          </a:r>
          <a:endParaRPr lang="en-US" dirty="0">
            <a:solidFill>
              <a:schemeClr val="bg1"/>
            </a:solidFill>
          </a:endParaRPr>
        </a:p>
      </dgm:t>
    </dgm:pt>
    <dgm:pt modelId="{8372E30A-061B-4ED8-A46B-1132047F2E01}" type="parTrans" cxnId="{4F18B253-1434-4B55-9391-0359426B9262}">
      <dgm:prSet/>
      <dgm:spPr/>
      <dgm:t>
        <a:bodyPr/>
        <a:lstStyle/>
        <a:p>
          <a:endParaRPr lang="en-US"/>
        </a:p>
      </dgm:t>
    </dgm:pt>
    <dgm:pt modelId="{1AD232CB-A7B1-48AD-B67B-AC097E9C9CBC}" type="sibTrans" cxnId="{4F18B253-1434-4B55-9391-0359426B9262}">
      <dgm:prSet/>
      <dgm:spPr/>
      <dgm:t>
        <a:bodyPr/>
        <a:lstStyle/>
        <a:p>
          <a:endParaRPr lang="en-US"/>
        </a:p>
      </dgm:t>
    </dgm:pt>
    <dgm:pt modelId="{95450986-F03A-40C5-8483-521CA71C7B16}" type="pres">
      <dgm:prSet presAssocID="{183338A9-A966-4D30-AAE5-8442DD1155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128751-F06F-4218-85A8-626403FF2277}" type="pres">
      <dgm:prSet presAssocID="{EF24E3BA-0126-45D5-82D3-F3A37928E927}" presName="node" presStyleLbl="node1" presStyleIdx="0" presStyleCnt="5" custLinFactNeighborX="3262" custLinFactNeighborY="9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350B1-9AE8-4140-8A0A-12931CEC517F}" type="pres">
      <dgm:prSet presAssocID="{A8F429FA-8E86-44A0-9103-9D73BA60602B}" presName="sibTrans" presStyleCnt="0"/>
      <dgm:spPr/>
    </dgm:pt>
    <dgm:pt modelId="{8AB23054-5FEB-4275-AA59-362A7642E9D0}" type="pres">
      <dgm:prSet presAssocID="{BE428053-0690-4483-A0E2-4E6529FA6FE1}" presName="node" presStyleLbl="node1" presStyleIdx="1" presStyleCnt="5" custLinFactNeighborX="1426" custLinFactNeighborY="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0BE83-69DA-4765-B3FA-ABC314DCB026}" type="pres">
      <dgm:prSet presAssocID="{8859F8D6-34A1-47F0-A2BD-CE204E2E9968}" presName="sibTrans" presStyleCnt="0"/>
      <dgm:spPr/>
    </dgm:pt>
    <dgm:pt modelId="{BA5B2B46-09E5-473D-B850-D28A45559FF7}" type="pres">
      <dgm:prSet presAssocID="{DA36CFA1-114E-409F-8367-753A5196D5C2}" presName="node" presStyleLbl="node1" presStyleIdx="2" presStyleCnt="5" custLinFactNeighborX="191" custLinFactNeighborY="9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B63B6-3739-49AC-9D90-4DBC0642AA74}" type="pres">
      <dgm:prSet presAssocID="{64D72A2C-850F-41AB-A806-B8C365D58079}" presName="sibTrans" presStyleCnt="0"/>
      <dgm:spPr/>
    </dgm:pt>
    <dgm:pt modelId="{51FAFE9D-B7B2-4D7A-8491-C23D1ED2D572}" type="pres">
      <dgm:prSet presAssocID="{4D30FD9B-DAA5-4B3E-8449-1A8B973FF9C1}" presName="node" presStyleLbl="node1" presStyleIdx="3" presStyleCnt="5" custLinFactNeighborX="4484" custLinFactNeighborY="6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F6020-D3AF-47DF-87D4-2757AE9DC5ED}" type="pres">
      <dgm:prSet presAssocID="{31D8D52B-84D3-4A46-9EA5-79F979E28905}" presName="sibTrans" presStyleCnt="0"/>
      <dgm:spPr/>
    </dgm:pt>
    <dgm:pt modelId="{A75D5EB5-BF2A-4D0D-AF7D-48134DB01323}" type="pres">
      <dgm:prSet presAssocID="{4A8FA72A-0F1C-4E15-BDEA-171CC893B482}" presName="node" presStyleLbl="node1" presStyleIdx="4" presStyleCnt="5" custLinFactNeighborX="2385" custLinFactNeighborY="6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115588-70C3-435E-964D-74E6E7B45A06}" srcId="{183338A9-A966-4D30-AAE5-8442DD1155EB}" destId="{EF24E3BA-0126-45D5-82D3-F3A37928E927}" srcOrd="0" destOrd="0" parTransId="{749D2988-2B64-4B1C-B75C-5B8E8920E2AB}" sibTransId="{A8F429FA-8E86-44A0-9103-9D73BA60602B}"/>
    <dgm:cxn modelId="{4F18B253-1434-4B55-9391-0359426B9262}" srcId="{183338A9-A966-4D30-AAE5-8442DD1155EB}" destId="{4A8FA72A-0F1C-4E15-BDEA-171CC893B482}" srcOrd="4" destOrd="0" parTransId="{8372E30A-061B-4ED8-A46B-1132047F2E01}" sibTransId="{1AD232CB-A7B1-48AD-B67B-AC097E9C9CBC}"/>
    <dgm:cxn modelId="{4D0C8068-8C21-4F56-8988-9472C1935FE6}" type="presOf" srcId="{183338A9-A966-4D30-AAE5-8442DD1155EB}" destId="{95450986-F03A-40C5-8483-521CA71C7B16}" srcOrd="0" destOrd="0" presId="urn:microsoft.com/office/officeart/2005/8/layout/default"/>
    <dgm:cxn modelId="{C85C1C36-5298-468A-ABD1-245A8370FC26}" type="presOf" srcId="{4D30FD9B-DAA5-4B3E-8449-1A8B973FF9C1}" destId="{51FAFE9D-B7B2-4D7A-8491-C23D1ED2D572}" srcOrd="0" destOrd="0" presId="urn:microsoft.com/office/officeart/2005/8/layout/default"/>
    <dgm:cxn modelId="{F84AB400-041B-4A6E-833A-CB5837BC1861}" srcId="{183338A9-A966-4D30-AAE5-8442DD1155EB}" destId="{4D30FD9B-DAA5-4B3E-8449-1A8B973FF9C1}" srcOrd="3" destOrd="0" parTransId="{BC9D05E4-1C7E-4FC2-B5C2-EEB64F074152}" sibTransId="{31D8D52B-84D3-4A46-9EA5-79F979E28905}"/>
    <dgm:cxn modelId="{71815031-A86D-4B39-8E6E-25B71BDB7EF0}" type="presOf" srcId="{4A8FA72A-0F1C-4E15-BDEA-171CC893B482}" destId="{A75D5EB5-BF2A-4D0D-AF7D-48134DB01323}" srcOrd="0" destOrd="0" presId="urn:microsoft.com/office/officeart/2005/8/layout/default"/>
    <dgm:cxn modelId="{7D29490D-A2A4-4C74-B4F7-1765DB0471B9}" srcId="{183338A9-A966-4D30-AAE5-8442DD1155EB}" destId="{DA36CFA1-114E-409F-8367-753A5196D5C2}" srcOrd="2" destOrd="0" parTransId="{40221C52-B1D8-4C36-A12A-084112A0371B}" sibTransId="{64D72A2C-850F-41AB-A806-B8C365D58079}"/>
    <dgm:cxn modelId="{77CC3CC6-3D2C-485B-B67C-2E4B15C9A18C}" type="presOf" srcId="{DA36CFA1-114E-409F-8367-753A5196D5C2}" destId="{BA5B2B46-09E5-473D-B850-D28A45559FF7}" srcOrd="0" destOrd="0" presId="urn:microsoft.com/office/officeart/2005/8/layout/default"/>
    <dgm:cxn modelId="{0761B640-99B3-46A1-BE4D-732050B6FF8A}" srcId="{183338A9-A966-4D30-AAE5-8442DD1155EB}" destId="{BE428053-0690-4483-A0E2-4E6529FA6FE1}" srcOrd="1" destOrd="0" parTransId="{D07262A3-98CB-40A0-98F9-4A47D20C5335}" sibTransId="{8859F8D6-34A1-47F0-A2BD-CE204E2E9968}"/>
    <dgm:cxn modelId="{ECE686C1-C3FF-48F9-AAE6-FE4846C4B46A}" type="presOf" srcId="{EF24E3BA-0126-45D5-82D3-F3A37928E927}" destId="{93128751-F06F-4218-85A8-626403FF2277}" srcOrd="0" destOrd="0" presId="urn:microsoft.com/office/officeart/2005/8/layout/default"/>
    <dgm:cxn modelId="{D5BA33C3-7799-472A-A2B8-D6AB18CB4AEE}" type="presOf" srcId="{BE428053-0690-4483-A0E2-4E6529FA6FE1}" destId="{8AB23054-5FEB-4275-AA59-362A7642E9D0}" srcOrd="0" destOrd="0" presId="urn:microsoft.com/office/officeart/2005/8/layout/default"/>
    <dgm:cxn modelId="{06DAB7FE-40EA-4254-9652-891DE1A160DC}" type="presParOf" srcId="{95450986-F03A-40C5-8483-521CA71C7B16}" destId="{93128751-F06F-4218-85A8-626403FF2277}" srcOrd="0" destOrd="0" presId="urn:microsoft.com/office/officeart/2005/8/layout/default"/>
    <dgm:cxn modelId="{515B3371-21DE-4CA7-A896-F08F2FC0AAB8}" type="presParOf" srcId="{95450986-F03A-40C5-8483-521CA71C7B16}" destId="{93B350B1-9AE8-4140-8A0A-12931CEC517F}" srcOrd="1" destOrd="0" presId="urn:microsoft.com/office/officeart/2005/8/layout/default"/>
    <dgm:cxn modelId="{4CE4B752-A0F9-4E6E-B2A2-AA969004BA89}" type="presParOf" srcId="{95450986-F03A-40C5-8483-521CA71C7B16}" destId="{8AB23054-5FEB-4275-AA59-362A7642E9D0}" srcOrd="2" destOrd="0" presId="urn:microsoft.com/office/officeart/2005/8/layout/default"/>
    <dgm:cxn modelId="{E509BD07-F0B4-4195-85CC-9DD370F92895}" type="presParOf" srcId="{95450986-F03A-40C5-8483-521CA71C7B16}" destId="{A080BE83-69DA-4765-B3FA-ABC314DCB026}" srcOrd="3" destOrd="0" presId="urn:microsoft.com/office/officeart/2005/8/layout/default"/>
    <dgm:cxn modelId="{6C3B8646-8B1C-485A-BBFB-E9D768787BE5}" type="presParOf" srcId="{95450986-F03A-40C5-8483-521CA71C7B16}" destId="{BA5B2B46-09E5-473D-B850-D28A45559FF7}" srcOrd="4" destOrd="0" presId="urn:microsoft.com/office/officeart/2005/8/layout/default"/>
    <dgm:cxn modelId="{570EDE02-DB1F-4915-8950-475FE4B47F2E}" type="presParOf" srcId="{95450986-F03A-40C5-8483-521CA71C7B16}" destId="{A4AB63B6-3739-49AC-9D90-4DBC0642AA74}" srcOrd="5" destOrd="0" presId="urn:microsoft.com/office/officeart/2005/8/layout/default"/>
    <dgm:cxn modelId="{EF968AD4-3FB4-461B-BE10-63EBF7936078}" type="presParOf" srcId="{95450986-F03A-40C5-8483-521CA71C7B16}" destId="{51FAFE9D-B7B2-4D7A-8491-C23D1ED2D572}" srcOrd="6" destOrd="0" presId="urn:microsoft.com/office/officeart/2005/8/layout/default"/>
    <dgm:cxn modelId="{369BAA29-DBE2-4F5C-9FEC-8F8A5D65C711}" type="presParOf" srcId="{95450986-F03A-40C5-8483-521CA71C7B16}" destId="{9D9F6020-D3AF-47DF-87D4-2757AE9DC5ED}" srcOrd="7" destOrd="0" presId="urn:microsoft.com/office/officeart/2005/8/layout/default"/>
    <dgm:cxn modelId="{44722386-7B86-41F4-BFD0-F0E7EFAFAC3A}" type="presParOf" srcId="{95450986-F03A-40C5-8483-521CA71C7B16}" destId="{A75D5EB5-BF2A-4D0D-AF7D-48134DB0132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28751-F06F-4218-85A8-626403FF2277}">
      <dsp:nvSpPr>
        <dsp:cNvPr id="0" name=""/>
        <dsp:cNvSpPr/>
      </dsp:nvSpPr>
      <dsp:spPr>
        <a:xfrm>
          <a:off x="83978" y="440530"/>
          <a:ext cx="2574460" cy="154467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 </a:t>
          </a:r>
          <a:r>
            <a:rPr lang="en-US" sz="2600" kern="1200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Interest Free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Micro-financing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83978" y="440530"/>
        <a:ext cx="2574460" cy="1544676"/>
      </dsp:txXfrm>
    </dsp:sp>
    <dsp:sp modelId="{8AB23054-5FEB-4275-AA59-362A7642E9D0}">
      <dsp:nvSpPr>
        <dsp:cNvPr id="0" name=""/>
        <dsp:cNvSpPr/>
      </dsp:nvSpPr>
      <dsp:spPr>
        <a:xfrm>
          <a:off x="2868618" y="435000"/>
          <a:ext cx="2574460" cy="154467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Educational Services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2868618" y="435000"/>
        <a:ext cx="2574460" cy="1544676"/>
      </dsp:txXfrm>
    </dsp:sp>
    <dsp:sp modelId="{BA5B2B46-09E5-473D-B850-D28A45559FF7}">
      <dsp:nvSpPr>
        <dsp:cNvPr id="0" name=""/>
        <dsp:cNvSpPr/>
      </dsp:nvSpPr>
      <dsp:spPr>
        <a:xfrm>
          <a:off x="5663812" y="440530"/>
          <a:ext cx="2574460" cy="154467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Clothes Bank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5663812" y="440530"/>
        <a:ext cx="2574460" cy="1544676"/>
      </dsp:txXfrm>
    </dsp:sp>
    <dsp:sp modelId="{51FAFE9D-B7B2-4D7A-8491-C23D1ED2D572}">
      <dsp:nvSpPr>
        <dsp:cNvPr id="0" name=""/>
        <dsp:cNvSpPr/>
      </dsp:nvSpPr>
      <dsp:spPr>
        <a:xfrm>
          <a:off x="1531391" y="2190596"/>
          <a:ext cx="2574460" cy="154467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Health Services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1531391" y="2190596"/>
        <a:ext cx="2574460" cy="1544676"/>
      </dsp:txXfrm>
    </dsp:sp>
    <dsp:sp modelId="{A75D5EB5-BF2A-4D0D-AF7D-48134DB01323}">
      <dsp:nvSpPr>
        <dsp:cNvPr id="0" name=""/>
        <dsp:cNvSpPr/>
      </dsp:nvSpPr>
      <dsp:spPr>
        <a:xfrm>
          <a:off x="4309260" y="2191925"/>
          <a:ext cx="2574460" cy="154467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Transgender Support Program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4309260" y="2191925"/>
        <a:ext cx="2574460" cy="1544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B4DEA-2C2E-42AE-8366-BA845BF0B89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1A184-0A07-49B8-843B-772097CC2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7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8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3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6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0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4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3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5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mailto:info@akhuwat.org.p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2" Type="http://schemas.openxmlformats.org/officeDocument/2006/relationships/image" Target="../media/image3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hyperlink" Target="mailto:info@akhuwat.org.pk" TargetMode="External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microsoft.com/office/2007/relationships/hdphoto" Target="../media/hdphoto1.wdp"/><Relationship Id="rId7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11" Type="http://schemas.openxmlformats.org/officeDocument/2006/relationships/image" Target="../media/image5.png"/><Relationship Id="rId5" Type="http://schemas.openxmlformats.org/officeDocument/2006/relationships/image" Target="../media/image20.jpg"/><Relationship Id="rId10" Type="http://schemas.openxmlformats.org/officeDocument/2006/relationships/image" Target="../media/image25.jpeg"/><Relationship Id="rId4" Type="http://schemas.openxmlformats.org/officeDocument/2006/relationships/image" Target="../media/image4.png"/><Relationship Id="rId9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26.jpe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g"/><Relationship Id="rId5" Type="http://schemas.openxmlformats.org/officeDocument/2006/relationships/image" Target="../media/image29.jpe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28.jpeg"/><Relationship Id="rId9" Type="http://schemas.openxmlformats.org/officeDocument/2006/relationships/image" Target="../media/image33.jpg"/><Relationship Id="rId1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85634" y="6065640"/>
            <a:ext cx="40568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042-35122222  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|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042-35122743  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042-35156382</a:t>
            </a:r>
            <a:b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UAN</a:t>
            </a:r>
            <a:r>
              <a:rPr lang="en-US" sz="1400" dirty="0">
                <a:solidFill>
                  <a:srgbClr val="00B050"/>
                </a:solidFill>
              </a:rPr>
              <a:t>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111-448-464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   |  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400" dirty="0">
                <a:solidFill>
                  <a:srgbClr val="00B050"/>
                </a:solidFill>
              </a:rPr>
              <a:t> Fax: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042-35157257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686" y="6290519"/>
            <a:ext cx="483972" cy="567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07" y="6413143"/>
            <a:ext cx="314216" cy="314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91658" y="6132948"/>
            <a:ext cx="4056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19-Civic, Sector A-2, Township,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Lahore</a:t>
            </a:r>
            <a:b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00" u="sng" dirty="0" smtClean="0">
                <a:solidFill>
                  <a:schemeClr val="accent1">
                    <a:lumMod val="50000"/>
                  </a:schemeClr>
                </a:solidFill>
              </a:rPr>
              <a:t>www.</a:t>
            </a:r>
            <a:r>
              <a:rPr lang="en-US" sz="1000" u="sng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akhuwat.org.pk</a:t>
            </a:r>
            <a:r>
              <a:rPr lang="en-US" sz="1000" u="sng" dirty="0">
                <a:solidFill>
                  <a:schemeClr val="accent1">
                    <a:lumMod val="50000"/>
                  </a:schemeClr>
                </a:solidFill>
              </a:rPr>
              <a:t>  </a:t>
            </a:r>
            <a:r>
              <a:rPr lang="en-US" dirty="0"/>
              <a:t>   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5134813" y="5956639"/>
            <a:ext cx="4727815" cy="43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 </a:t>
            </a:r>
            <a:r>
              <a:rPr lang="en-US" sz="1050" b="1" dirty="0" err="1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</a:t>
            </a:r>
            <a:r>
              <a:rPr lang="en-US" sz="1050" b="1" dirty="0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050" b="1" dirty="0" err="1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</a:t>
            </a:r>
            <a:r>
              <a:rPr lang="en-US" sz="1050" b="1" dirty="0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. A KH U W A T . O R G . P K</a:t>
            </a:r>
            <a:endParaRPr lang="en-US" sz="1050" b="1" dirty="0">
              <a:solidFill>
                <a:srgbClr val="00B050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639235" y="2965268"/>
            <a:ext cx="6468035" cy="2087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7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TH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GLOBAL ISLAMIC MICROFINANCE FORUM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FINANCIAL INCLUSION – EVIDENCE OF IMPACT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NOVEMBER 24 – 25, 2017.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40" y="838820"/>
            <a:ext cx="1865784" cy="18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4721" y="767784"/>
            <a:ext cx="7039321" cy="1099338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COST STRUCTURE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44721" y="1929316"/>
            <a:ext cx="7992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                       : Zero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   :Zero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Profit 			: Zero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Fee 	: USD 1 – 2/ application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Insurance/Takaful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	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loan amount (voluntary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4721" y="416499"/>
            <a:ext cx="7291984" cy="1691009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SALIENT FEATURES OF LOANS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44721" y="2282319"/>
            <a:ext cx="7992840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	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Business Only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	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100 $  -  500 $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Avg. Loan Size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250 $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Collateral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Social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	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Group &amp; Individual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loan is given once previous is returned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73007" y="2101631"/>
            <a:ext cx="7478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Started in 2001 with a small loan of </a:t>
            </a:r>
            <a:r>
              <a:rPr lang="en-GB" sz="2000" b="1" dirty="0" smtClean="0"/>
              <a:t>USD</a:t>
            </a:r>
            <a:r>
              <a:rPr lang="en-GB" sz="2000" dirty="0" smtClean="0"/>
              <a:t> </a:t>
            </a:r>
            <a:r>
              <a:rPr lang="en-GB" sz="2000" b="1" dirty="0" smtClean="0"/>
              <a:t>100</a:t>
            </a:r>
            <a:endParaRPr lang="en-GB" sz="2000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644721" y="767784"/>
            <a:ext cx="6287351" cy="1099338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IMPACT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00909"/>
              </p:ext>
            </p:extLst>
          </p:nvPr>
        </p:nvGraphicFramePr>
        <p:xfrm>
          <a:off x="3673007" y="2706749"/>
          <a:ext cx="7764027" cy="3915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934"/>
                <a:gridCol w="2125084"/>
                <a:gridCol w="2588009"/>
              </a:tblGrid>
              <a:tr h="3803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Benefiting Families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2.2 Million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8030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Total Amount Disbursed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PKR 46 Billion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USD 465 Million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030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Revolving Credit Pool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PKR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16 Billion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USD 160 Million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030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03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Recovery Rate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99.94%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03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Active Loans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900,000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845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Outstanding Loan Portfolio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PKR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13 Billion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USD 137 Million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03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Number of Branches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700+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03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Number of Cities/Towns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160627" y="224188"/>
            <a:ext cx="7678524" cy="1099338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IMPACT : GIS Mapping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047"/>
            <a:ext cx="12192000" cy="55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60627" y="6352744"/>
            <a:ext cx="8872025" cy="50525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Branch Network of Akhuwat using Geographic Information System</a:t>
            </a:r>
            <a:endParaRPr lang="en-US" sz="28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625356"/>
              </p:ext>
            </p:extLst>
          </p:nvPr>
        </p:nvGraphicFramePr>
        <p:xfrm>
          <a:off x="3644721" y="2167216"/>
          <a:ext cx="8307789" cy="3764057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3077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78057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 borrowers become donor</a:t>
                      </a:r>
                    </a:p>
                    <a:p>
                      <a:pPr marL="342900" indent="-342900" algn="just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a conventional program with 25% + interest rate is making a difference  - We are then bound to impact as we don’t take this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78057">
                <a:tc>
                  <a:txBody>
                    <a:bodyPr/>
                    <a:lstStyle/>
                    <a:p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644721" y="767784"/>
            <a:ext cx="6287351" cy="1099338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IMPACT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4721" y="712365"/>
            <a:ext cx="6704594" cy="1613342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PUBLIC PRIVATE PARTNERSHIP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437" y="2514091"/>
            <a:ext cx="84063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Besides its own program, Akhuwat implements government programs as well under the same principles: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Chief Minister Self Employment Scheme- </a:t>
            </a:r>
            <a:r>
              <a:rPr lang="en-US" alt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Punjab 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Gilgit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Baltistan</a:t>
            </a:r>
            <a:endParaRPr lang="en-US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 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Minister Interest Free Loan Scheme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Governor KP, FATA Interest Free Loan Scheme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Akhuwat – TEVTA Interest Free Loan Scheme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Empowerment of </a:t>
            </a: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Kissan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through Financial and Digital Inclusion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Lendwithcare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(Care International, UK</a:t>
            </a:r>
            <a:r>
              <a:rPr lang="en-US" alt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British Asian Trust (BAT) headed by HRH Prince Charles of Wales</a:t>
            </a:r>
            <a:endParaRPr lang="en-US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90152" y="4752785"/>
            <a:ext cx="3342162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2257087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07768" y="1711261"/>
            <a:ext cx="8384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Expanding the operations globally…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5236" y="2475238"/>
            <a:ext cx="79267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Akhuwat is expanding sphere of its philosophy internationally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Akhuwat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registered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 Africa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Uganda &amp; will become operational in 2018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Negotiations for operations at Kenya and Nigeria are at final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738281" y="502848"/>
            <a:ext cx="6813413" cy="109933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GLOBAL IMPACT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90152" y="4752785"/>
            <a:ext cx="3342162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2257087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738281" y="502848"/>
            <a:ext cx="7087699" cy="109933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ACADEMIC IMPACT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53" y="4763578"/>
            <a:ext cx="2096770" cy="176212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07" y="4810529"/>
            <a:ext cx="1800225" cy="180022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62" y="2046942"/>
            <a:ext cx="1843106" cy="879999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881" y="4913916"/>
            <a:ext cx="2229097" cy="1652311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840" y="4880566"/>
            <a:ext cx="1534967" cy="1528148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6158" b="14069"/>
          <a:stretch/>
        </p:blipFill>
        <p:spPr>
          <a:xfrm>
            <a:off x="6553041" y="3445099"/>
            <a:ext cx="2616702" cy="1092132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7" t="26333" r="25667" b="37389"/>
          <a:stretch/>
        </p:blipFill>
        <p:spPr bwMode="auto">
          <a:xfrm>
            <a:off x="3824794" y="3549119"/>
            <a:ext cx="2809875" cy="1036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617" y="3533965"/>
            <a:ext cx="2745019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00" y="1780717"/>
            <a:ext cx="1572517" cy="1531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83" y="1678632"/>
            <a:ext cx="1647532" cy="1897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53" y="1862265"/>
            <a:ext cx="1731256" cy="16841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48118"/>
            <a:ext cx="1300386" cy="342894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ea typeface="Adobe Gothic Std B" panose="020B0800000000000000" pitchFamily="34" charset="-128"/>
              </a:rPr>
              <a:t>CURRENT</a:t>
            </a:r>
            <a:endParaRPr lang="en-US" sz="1800" dirty="0">
              <a:solidFill>
                <a:srgbClr val="00B05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1461" y="691654"/>
            <a:ext cx="1493337" cy="434188"/>
          </a:xfrm>
        </p:spPr>
        <p:txBody>
          <a:bodyPr>
            <a:no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T O   S A V E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786146" y="1024547"/>
            <a:ext cx="1704852" cy="57440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</a:t>
            </a:r>
            <a:r>
              <a:rPr lang="en-US" sz="32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IVES</a:t>
            </a:r>
            <a:endParaRPr lang="en-US" sz="3200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5634" y="6065640"/>
            <a:ext cx="40568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042-35122222  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|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042-35122743  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042-35156382</a:t>
            </a:r>
            <a:b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UAN</a:t>
            </a:r>
            <a:r>
              <a:rPr lang="en-US" sz="1400" dirty="0">
                <a:solidFill>
                  <a:srgbClr val="00B050"/>
                </a:solidFill>
              </a:rPr>
              <a:t>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111-448-464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   |  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400" dirty="0">
                <a:solidFill>
                  <a:srgbClr val="00B050"/>
                </a:solidFill>
              </a:rPr>
              <a:t> Fax: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042-35157257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686" y="6290519"/>
            <a:ext cx="483972" cy="567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07" y="6413143"/>
            <a:ext cx="314216" cy="314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91658" y="6132948"/>
            <a:ext cx="4056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19-Civic, Sector A-2, Township,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Lahore</a:t>
            </a:r>
            <a:b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00" u="sng" dirty="0" smtClean="0">
                <a:solidFill>
                  <a:schemeClr val="accent1">
                    <a:lumMod val="50000"/>
                  </a:schemeClr>
                </a:solidFill>
              </a:rPr>
              <a:t>www.</a:t>
            </a:r>
            <a:r>
              <a:rPr lang="en-US" sz="1000" u="sng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akhuwat.org.pk</a:t>
            </a:r>
            <a:r>
              <a:rPr lang="en-US" sz="1000" u="sng" dirty="0">
                <a:solidFill>
                  <a:schemeClr val="accent1">
                    <a:lumMod val="50000"/>
                  </a:schemeClr>
                </a:solidFill>
              </a:rPr>
              <a:t>  </a:t>
            </a:r>
            <a:r>
              <a:rPr lang="en-US" dirty="0"/>
              <a:t>   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650432" y="5634448"/>
            <a:ext cx="1954155" cy="291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DONATE </a:t>
            </a:r>
            <a:r>
              <a:rPr lang="en-US" sz="1400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ONLINE</a:t>
            </a:r>
            <a:endParaRPr lang="en-US" sz="1400" dirty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134813" y="5956639"/>
            <a:ext cx="4727815" cy="43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 </a:t>
            </a:r>
            <a:r>
              <a:rPr lang="en-US" sz="1050" b="1" dirty="0" err="1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</a:t>
            </a:r>
            <a:r>
              <a:rPr lang="en-US" sz="1050" b="1" dirty="0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050" b="1" dirty="0" err="1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</a:t>
            </a:r>
            <a:r>
              <a:rPr lang="en-US" sz="1050" b="1" dirty="0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. D O N A T E . A K U W A T . O R G . P K</a:t>
            </a:r>
            <a:endParaRPr lang="en-US" sz="1050" b="1" dirty="0">
              <a:solidFill>
                <a:srgbClr val="00B050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156947" y="307874"/>
            <a:ext cx="5558587" cy="547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Adobe Kaiti Std R" panose="02020400000000000000" pitchFamily="18" charset="-128"/>
              </a:rPr>
              <a:t>DO YOU HAVE A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Adobe Kaiti Std R" panose="02020400000000000000" pitchFamily="18" charset="-128"/>
              </a:rPr>
              <a:t>HEART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Adobe Kaiti Std R" panose="02020400000000000000" pitchFamily="18" charset="-128"/>
              </a:rPr>
              <a:t> THAT FEELS THE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Adobe Kaiti Std R" panose="02020400000000000000" pitchFamily="18" charset="-128"/>
              </a:rPr>
              <a:t>PAIN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Adobe Kaiti Std R" panose="02020400000000000000" pitchFamily="18" charset="-128"/>
              </a:rPr>
              <a:t> OF OTHERS?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+mj-lt"/>
              <a:ea typeface="Adobe Kaiti Std R" panose="02020400000000000000" pitchFamily="18" charset="-12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38850" y="1748118"/>
            <a:ext cx="1254555" cy="34289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dobe Gothic Std B" panose="020B0800000000000000" pitchFamily="34" charset="-128"/>
              </a:rPr>
              <a:t>PROJECTS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ea typeface="Adobe Gothic Std B" panose="020B0800000000000000" pitchFamily="34" charset="-128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998714440"/>
              </p:ext>
            </p:extLst>
          </p:nvPr>
        </p:nvGraphicFramePr>
        <p:xfrm>
          <a:off x="3831806" y="1650490"/>
          <a:ext cx="8238273" cy="392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3" y="0"/>
            <a:ext cx="12246656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25947" y="6178573"/>
            <a:ext cx="7144516" cy="50525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 Glimpse into the World of Akhuwat Borrowers</a:t>
            </a:r>
            <a:endParaRPr lang="en-US" sz="2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64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9915" y="675126"/>
            <a:ext cx="8133545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+mj-cs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living at just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1.90 per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ealth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 equal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99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Wealth of the richest eight equals that of the poorest half of humanity (3.6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adults remain without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Pakistan –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Million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unbanked (5% of global figure | 87% of national adult population)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defRPr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8965" y="6211669"/>
            <a:ext cx="813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 (2017).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Poverty. 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data.worldbank.org/topic/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poverty?end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=2014&amp;start=2008</a:t>
            </a:r>
          </a:p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Oxfam (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&amp; 2017). https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://www.oxfam.org/en/pressroom/pressreleases/2017-01-16/just-8-men-own-same-wealth-half-world</a:t>
            </a:r>
            <a:endParaRPr lang="en-US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Bank Group (2015). The Global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Findex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 2014: Measuring Financial Inclusion around the World. 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8965" y="675126"/>
            <a:ext cx="6275530" cy="1099338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WORLD POVERTY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1843" y="893510"/>
            <a:ext cx="7287738" cy="10993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AKHUWAT EDUCATION SERVICES</a:t>
            </a:r>
            <a:endParaRPr lang="en-US" sz="36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2257087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45491" y="2189471"/>
            <a:ext cx="7638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“Education </a:t>
            </a:r>
            <a:r>
              <a:rPr lang="en-GB" dirty="0"/>
              <a:t>is the </a:t>
            </a:r>
            <a:r>
              <a:rPr lang="en-GB" b="1" dirty="0"/>
              <a:t>Fundamental Right </a:t>
            </a:r>
            <a:r>
              <a:rPr lang="en-GB" dirty="0"/>
              <a:t>of every</a:t>
            </a:r>
            <a:r>
              <a:rPr lang="en-GB" b="1" dirty="0"/>
              <a:t> </a:t>
            </a:r>
            <a:r>
              <a:rPr lang="en-GB" dirty="0"/>
              <a:t>human being.</a:t>
            </a:r>
          </a:p>
          <a:p>
            <a:pPr algn="ctr"/>
            <a:r>
              <a:rPr lang="en-GB" dirty="0"/>
              <a:t>And it is </a:t>
            </a:r>
            <a:r>
              <a:rPr lang="en-GB" b="1" dirty="0"/>
              <a:t>our responsibility to ensure</a:t>
            </a:r>
            <a:r>
              <a:rPr lang="en-GB" dirty="0"/>
              <a:t> that everyone is getting one’s due right</a:t>
            </a:r>
            <a:r>
              <a:rPr lang="en-GB" b="1" dirty="0"/>
              <a:t>”</a:t>
            </a:r>
          </a:p>
          <a:p>
            <a:endParaRPr lang="en-US" dirty="0"/>
          </a:p>
        </p:txBody>
      </p:sp>
      <p:sp>
        <p:nvSpPr>
          <p:cNvPr id="17" name="Title 165"/>
          <p:cNvSpPr txBox="1">
            <a:spLocks/>
          </p:cNvSpPr>
          <p:nvPr/>
        </p:nvSpPr>
        <p:spPr>
          <a:xfrm>
            <a:off x="3671253" y="3541434"/>
            <a:ext cx="3507469" cy="508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-150" dirty="0" smtClean="0">
                <a:solidFill>
                  <a:srgbClr val="0F773F"/>
                </a:solidFill>
              </a:rPr>
              <a:t>Akhuwat Schools</a:t>
            </a:r>
            <a:endParaRPr lang="en-US" sz="2800" b="1" dirty="0">
              <a:solidFill>
                <a:srgbClr val="0F773F"/>
              </a:solidFill>
            </a:endParaRPr>
          </a:p>
        </p:txBody>
      </p:sp>
      <p:sp>
        <p:nvSpPr>
          <p:cNvPr id="18" name="Title 165"/>
          <p:cNvSpPr txBox="1">
            <a:spLocks/>
          </p:cNvSpPr>
          <p:nvPr/>
        </p:nvSpPr>
        <p:spPr>
          <a:xfrm>
            <a:off x="3509751" y="4144213"/>
            <a:ext cx="3507469" cy="508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-150" dirty="0" smtClean="0">
                <a:solidFill>
                  <a:srgbClr val="0F773F"/>
                </a:solidFill>
              </a:rPr>
              <a:t>Akhuwat FIRST</a:t>
            </a:r>
            <a:endParaRPr lang="en-US" sz="2800" b="1" dirty="0">
              <a:solidFill>
                <a:srgbClr val="0F773F"/>
              </a:solidFill>
            </a:endParaRPr>
          </a:p>
        </p:txBody>
      </p:sp>
      <p:sp>
        <p:nvSpPr>
          <p:cNvPr id="19" name="Title 165"/>
          <p:cNvSpPr txBox="1">
            <a:spLocks/>
          </p:cNvSpPr>
          <p:nvPr/>
        </p:nvSpPr>
        <p:spPr>
          <a:xfrm>
            <a:off x="3621208" y="4706052"/>
            <a:ext cx="3507469" cy="508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-150" dirty="0" smtClean="0">
                <a:solidFill>
                  <a:srgbClr val="0F773F"/>
                </a:solidFill>
              </a:rPr>
              <a:t>Akhuwat College</a:t>
            </a:r>
            <a:endParaRPr lang="en-US" sz="2800" b="1" dirty="0">
              <a:solidFill>
                <a:srgbClr val="0F773F"/>
              </a:solidFill>
            </a:endParaRPr>
          </a:p>
        </p:txBody>
      </p:sp>
      <p:sp>
        <p:nvSpPr>
          <p:cNvPr id="21" name="Title 165"/>
          <p:cNvSpPr txBox="1">
            <a:spLocks/>
          </p:cNvSpPr>
          <p:nvPr/>
        </p:nvSpPr>
        <p:spPr>
          <a:xfrm>
            <a:off x="3759961" y="5377068"/>
            <a:ext cx="3507469" cy="508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-150" dirty="0" smtClean="0">
                <a:solidFill>
                  <a:srgbClr val="0F773F"/>
                </a:solidFill>
              </a:rPr>
              <a:t>Akhuwat University</a:t>
            </a:r>
            <a:endParaRPr lang="en-US" sz="2800" b="1" dirty="0">
              <a:solidFill>
                <a:srgbClr val="0F773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990" y="4245063"/>
            <a:ext cx="2278849" cy="12837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41" y="5649639"/>
            <a:ext cx="2278849" cy="12789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306" y="2869879"/>
            <a:ext cx="2363862" cy="1283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56" y="2870488"/>
            <a:ext cx="2439604" cy="13113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55" y="4290040"/>
            <a:ext cx="2476602" cy="13128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22" y="5631620"/>
            <a:ext cx="2672209" cy="14660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2257087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itle 165"/>
          <p:cNvSpPr txBox="1">
            <a:spLocks/>
          </p:cNvSpPr>
          <p:nvPr/>
        </p:nvSpPr>
        <p:spPr>
          <a:xfrm>
            <a:off x="3671253" y="225020"/>
            <a:ext cx="3507469" cy="508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-150" dirty="0" smtClean="0">
                <a:solidFill>
                  <a:srgbClr val="0F773F"/>
                </a:solidFill>
              </a:rPr>
              <a:t>Akhuwat Schools</a:t>
            </a:r>
            <a:endParaRPr lang="en-US" sz="2800" b="1" dirty="0">
              <a:solidFill>
                <a:srgbClr val="0F773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1254" y="733960"/>
            <a:ext cx="3294324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Goal to adapt 400 – 500 Schools</a:t>
            </a:r>
          </a:p>
          <a:p>
            <a:r>
              <a:rPr lang="en-US" dirty="0" smtClean="0"/>
              <a:t>Implementation </a:t>
            </a:r>
            <a:r>
              <a:rPr lang="en-US" dirty="0"/>
              <a:t>of </a:t>
            </a:r>
            <a:r>
              <a:rPr lang="en-US" b="1" dirty="0"/>
              <a:t>modern pedagogical systems </a:t>
            </a:r>
            <a:r>
              <a:rPr lang="en-US" dirty="0"/>
              <a:t>has helped in achieving high </a:t>
            </a:r>
            <a:r>
              <a:rPr lang="en-US" dirty="0" smtClean="0"/>
              <a:t>enrollment</a:t>
            </a:r>
          </a:p>
          <a:p>
            <a:r>
              <a:rPr lang="en-US" dirty="0" smtClean="0"/>
              <a:t>and </a:t>
            </a:r>
            <a:r>
              <a:rPr lang="en-US" dirty="0"/>
              <a:t>quality education.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1400 </a:t>
            </a:r>
            <a:r>
              <a:rPr lang="en-US" dirty="0" smtClean="0"/>
              <a:t>teachers </a:t>
            </a:r>
            <a:r>
              <a:rPr lang="en-US" dirty="0"/>
              <a:t>are appointed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45,000</a:t>
            </a:r>
            <a:r>
              <a:rPr lang="en-US" b="1" i="1" dirty="0" smtClean="0"/>
              <a:t> </a:t>
            </a:r>
            <a:r>
              <a:rPr lang="en-US" dirty="0"/>
              <a:t>students are </a:t>
            </a:r>
            <a:r>
              <a:rPr lang="en-US" dirty="0" smtClean="0"/>
              <a:t>enrolled</a:t>
            </a:r>
            <a:endParaRPr lang="en-US" dirty="0"/>
          </a:p>
        </p:txBody>
      </p:sp>
      <p:sp>
        <p:nvSpPr>
          <p:cNvPr id="17" name="Title 165"/>
          <p:cNvSpPr txBox="1">
            <a:spLocks/>
          </p:cNvSpPr>
          <p:nvPr/>
        </p:nvSpPr>
        <p:spPr>
          <a:xfrm>
            <a:off x="7058177" y="268234"/>
            <a:ext cx="3507469" cy="508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-150" dirty="0" smtClean="0">
                <a:solidFill>
                  <a:srgbClr val="0F773F"/>
                </a:solidFill>
              </a:rPr>
              <a:t>Akhuwat FIRST</a:t>
            </a:r>
            <a:endParaRPr lang="en-US" sz="2800" b="1" dirty="0">
              <a:solidFill>
                <a:srgbClr val="0F773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5474" y="804470"/>
            <a:ext cx="36689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HEC ( Higher Education Commission) certified</a:t>
            </a:r>
          </a:p>
          <a:p>
            <a:endParaRPr lang="en-GB" dirty="0"/>
          </a:p>
          <a:p>
            <a:r>
              <a:rPr lang="en-GB" dirty="0"/>
              <a:t>Akhuwat FIRST provides degree 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Bio-technology - </a:t>
            </a:r>
            <a:r>
              <a:rPr lang="en-GB" b="1" dirty="0"/>
              <a:t>113</a:t>
            </a:r>
            <a:r>
              <a:rPr lang="en-GB" dirty="0"/>
              <a:t> students are currently enrolled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 students have </a:t>
            </a:r>
            <a:r>
              <a:rPr lang="en-US" dirty="0" smtClean="0"/>
              <a:t>graduated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554039" y="4143685"/>
            <a:ext cx="3889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Currently housing over 145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</a:t>
            </a:r>
            <a:r>
              <a:rPr lang="en-US" dirty="0"/>
              <a:t>% of students are from Punjab KPK, </a:t>
            </a:r>
            <a:r>
              <a:rPr lang="en-US" dirty="0" err="1"/>
              <a:t>Balochistan</a:t>
            </a:r>
            <a:r>
              <a:rPr lang="en-US" dirty="0"/>
              <a:t> and Sindh </a:t>
            </a:r>
            <a:r>
              <a:rPr lang="en-US" dirty="0" smtClean="0"/>
              <a:t>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Rest </a:t>
            </a:r>
            <a:r>
              <a:rPr lang="en-US" dirty="0"/>
              <a:t>of the 20% pupil belong to FATA, </a:t>
            </a:r>
            <a:r>
              <a:rPr lang="en-US" dirty="0" err="1"/>
              <a:t>Gilgit</a:t>
            </a:r>
            <a:r>
              <a:rPr lang="en-US" dirty="0"/>
              <a:t> Baltistan and Azad </a:t>
            </a:r>
            <a:r>
              <a:rPr lang="en-US" dirty="0" err="1"/>
              <a:t>Jamu</a:t>
            </a:r>
            <a:r>
              <a:rPr lang="en-US" dirty="0"/>
              <a:t> and </a:t>
            </a:r>
            <a:r>
              <a:rPr lang="en-US" dirty="0" smtClean="0"/>
              <a:t>Kashmir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4</a:t>
            </a:r>
            <a:r>
              <a:rPr lang="en-US" dirty="0" smtClean="0"/>
              <a:t> </a:t>
            </a:r>
            <a:r>
              <a:rPr lang="en-US" dirty="0"/>
              <a:t>Religions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10</a:t>
            </a:r>
            <a:r>
              <a:rPr lang="en-US" dirty="0"/>
              <a:t> </a:t>
            </a:r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22" name="Title 165"/>
          <p:cNvSpPr txBox="1">
            <a:spLocks/>
          </p:cNvSpPr>
          <p:nvPr/>
        </p:nvSpPr>
        <p:spPr>
          <a:xfrm>
            <a:off x="3673527" y="3571000"/>
            <a:ext cx="3507469" cy="508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-150" dirty="0" smtClean="0">
                <a:solidFill>
                  <a:srgbClr val="0F773F"/>
                </a:solidFill>
              </a:rPr>
              <a:t>Akhuwat College</a:t>
            </a:r>
            <a:endParaRPr lang="en-US" sz="2800" b="1" dirty="0">
              <a:solidFill>
                <a:srgbClr val="0F773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15291" y="4150146"/>
            <a:ext cx="3885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Pakistan’s 1</a:t>
            </a:r>
            <a:r>
              <a:rPr lang="en-GB" baseline="30000" dirty="0"/>
              <a:t>st</a:t>
            </a:r>
            <a:r>
              <a:rPr lang="en-GB" dirty="0"/>
              <a:t> Fee-Free University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To </a:t>
            </a:r>
            <a:r>
              <a:rPr lang="en-US" b="1" dirty="0"/>
              <a:t>be operational </a:t>
            </a:r>
            <a:r>
              <a:rPr lang="en-US" b="1" dirty="0" smtClean="0"/>
              <a:t>in two years</a:t>
            </a:r>
            <a:endParaRPr lang="en-US" b="1" dirty="0"/>
          </a:p>
          <a:p>
            <a:r>
              <a:rPr lang="en-US" dirty="0" smtClean="0"/>
              <a:t>World-class </a:t>
            </a:r>
            <a:r>
              <a:rPr lang="en-US" dirty="0"/>
              <a:t>education and modern </a:t>
            </a:r>
            <a:r>
              <a:rPr lang="en-US" dirty="0" smtClean="0"/>
              <a:t>facilities </a:t>
            </a:r>
            <a:r>
              <a:rPr lang="en-US" dirty="0"/>
              <a:t>for underprivileged  </a:t>
            </a:r>
            <a:r>
              <a:rPr lang="en-US" dirty="0" smtClean="0"/>
              <a:t>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Capacity  </a:t>
            </a:r>
            <a:r>
              <a:rPr lang="en-GB" b="1" dirty="0"/>
              <a:t>600</a:t>
            </a:r>
            <a:r>
              <a:rPr lang="en-GB" dirty="0"/>
              <a:t> </a:t>
            </a:r>
            <a:r>
              <a:rPr lang="en-GB" dirty="0" smtClean="0"/>
              <a:t>students</a:t>
            </a:r>
          </a:p>
          <a:p>
            <a:endParaRPr lang="en-GB" dirty="0"/>
          </a:p>
        </p:txBody>
      </p:sp>
      <p:sp>
        <p:nvSpPr>
          <p:cNvPr id="26" name="Title 165"/>
          <p:cNvSpPr txBox="1">
            <a:spLocks/>
          </p:cNvSpPr>
          <p:nvPr/>
        </p:nvSpPr>
        <p:spPr>
          <a:xfrm>
            <a:off x="7428943" y="3559624"/>
            <a:ext cx="3507469" cy="508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-150" dirty="0" smtClean="0">
                <a:solidFill>
                  <a:srgbClr val="0F773F"/>
                </a:solidFill>
              </a:rPr>
              <a:t>Akhuwat University</a:t>
            </a:r>
            <a:endParaRPr lang="en-US" sz="2800" b="1" dirty="0">
              <a:solidFill>
                <a:srgbClr val="0F773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1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0565" y="538104"/>
            <a:ext cx="8270606" cy="10993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CLOTHES BANK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90152" y="4752785"/>
            <a:ext cx="3342162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2257087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2768" y="1944121"/>
            <a:ext cx="76382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Facilitating the transfer of clothes, the basic human right, from Haves to Have-Nots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Offering employment opportunities to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transgender community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1843" y="4127269"/>
            <a:ext cx="8401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of beneficiaries                                 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850,000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no. of clothes disbursed               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1,500,000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(Approx.)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0565" y="823854"/>
            <a:ext cx="8026189" cy="10993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6600" dirty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sz="6600" dirty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6600" dirty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sz="6600" dirty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6600" dirty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sz="6600" dirty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KHWAJASIRA SUPPORT PROGRAM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90152" y="4752785"/>
            <a:ext cx="3342162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2257087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90352" y="2257087"/>
            <a:ext cx="84016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khwajasara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a Transgender in Urdu language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Initiated in 2011 with the purpose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Socio-economic reintegration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transgender community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“To create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society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transgender individuals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treated as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 citizens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prejudice or discrimination”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Registered Individuals – 6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 provides – Health, Advice, Monthly Stipend, Livelihood Loans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0565" y="823853"/>
            <a:ext cx="7812285" cy="127680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AKHUWAT HEALTH SERVICES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90152" y="4752785"/>
            <a:ext cx="3342162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2257087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8430" y="2096521"/>
            <a:ext cx="83842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Caters to the health needs of the poorest of the poor through subsidized services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No of patients treated: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300,000+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“To improve health conditions of the society of Pakistan”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3" y="1093575"/>
            <a:ext cx="3406666" cy="22711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43" y="4570407"/>
            <a:ext cx="3748791" cy="2499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46" y="2164119"/>
            <a:ext cx="3748791" cy="2499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20" y="-54784"/>
            <a:ext cx="3736952" cy="2491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23" y="1711859"/>
            <a:ext cx="3274166" cy="2182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49" y="3112288"/>
            <a:ext cx="3736952" cy="24913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84" y="2441031"/>
            <a:ext cx="3736952" cy="24913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96" y="4570407"/>
            <a:ext cx="3751385" cy="25048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55" y="-9594"/>
            <a:ext cx="3154864" cy="1422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038" y="4408863"/>
            <a:ext cx="3547651" cy="26607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25" y="-143542"/>
            <a:ext cx="3493175" cy="23251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117" y="4577582"/>
            <a:ext cx="2716788" cy="2492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99" y="2117704"/>
            <a:ext cx="3736952" cy="24913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70" y="1308499"/>
            <a:ext cx="1490092" cy="22373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45" y="-16697"/>
            <a:ext cx="3765700" cy="25104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442" y="2395524"/>
            <a:ext cx="3459737" cy="2290801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973461" y="6433014"/>
            <a:ext cx="4923830" cy="50525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Various Dimensions of Akhuwat</a:t>
            </a:r>
            <a:endParaRPr lang="en-US" sz="28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44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1014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F77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2467" y="4556577"/>
            <a:ext cx="7287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</a:t>
            </a:r>
            <a:r>
              <a:rPr lang="en-GB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akhuwat.org.pk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48" y="1305912"/>
            <a:ext cx="1925102" cy="19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9117" y="1520056"/>
            <a:ext cx="813354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Poverty Alleviation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of Wealth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Equitable Distribution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quality of Life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Development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Empowerment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– Employment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is a basic human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defRPr/>
            </a:pP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728813" y="295835"/>
            <a:ext cx="6968799" cy="1651551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MICROFINANCE &amp; DEVELOPMENT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9117" y="1520056"/>
            <a:ext cx="813354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Cost – 25 - 60% or even more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Based Lending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Loans to Women only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always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suited to the borrower’s need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organizational sustainability only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from NGO domain to banks – business/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defRPr/>
            </a:pP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728813" y="295835"/>
            <a:ext cx="6968799" cy="1651551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MICROFINANCE: </a:t>
            </a:r>
            <a:b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Issues &amp; Limitations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8703" y="541923"/>
            <a:ext cx="8133545" cy="531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defRPr/>
            </a:pPr>
            <a:endParaRPr lang="en-US" altLang="en-US" sz="5900" dirty="0">
              <a:solidFill>
                <a:srgbClr val="00B050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+mj-cs"/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defRPr/>
            </a:pP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VISION:</a:t>
            </a:r>
          </a:p>
          <a:p>
            <a:pPr>
              <a:lnSpc>
                <a:spcPct val="150000"/>
              </a:lnSpc>
              <a:buClr>
                <a:srgbClr val="FFC000"/>
              </a:buClr>
              <a:defRPr/>
            </a:pP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overty-Free Society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 on the principles of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compassion and equity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C000"/>
              </a:buClr>
              <a:defRPr/>
            </a:pPr>
            <a:endParaRPr lang="en-US" sz="2000" dirty="0" smtClean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+mj-cs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28813" y="707874"/>
            <a:ext cx="7280082" cy="1590158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AKHUWAT: Microfinance with a Difference</a:t>
            </a:r>
            <a:endParaRPr lang="en-US" sz="5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1843" y="808846"/>
            <a:ext cx="4724154" cy="1099338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PHILOSOPHY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91216" y="2043269"/>
            <a:ext cx="826129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the concept of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MUWAKHAAT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meaning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‘solidarity’ or ‘brotherhood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trives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alleviate poverty by creating mutual support system on the tradition of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 Prophet (PBUH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microfinance as its operational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Expanded to education and health services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1843" y="808846"/>
            <a:ext cx="4724154" cy="1099338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PHILOSOPHY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409956" y="2245657"/>
            <a:ext cx="4770139" cy="128291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48710" y="2819419"/>
            <a:ext cx="293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solidFill>
                  <a:schemeClr val="bg1"/>
                </a:solidFill>
              </a:rPr>
              <a:t>Akhuwat</a:t>
            </a:r>
            <a:endParaRPr lang="en-US" sz="2400" b="1" spc="3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2339" y="3656568"/>
            <a:ext cx="1484786" cy="21703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13517" y="4258203"/>
            <a:ext cx="2031325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000" b="1" spc="300" dirty="0" err="1" smtClean="0">
                <a:solidFill>
                  <a:schemeClr val="bg1"/>
                </a:solidFill>
              </a:rPr>
              <a:t>Imaan</a:t>
            </a:r>
            <a:r>
              <a:rPr lang="en-US" sz="2000" b="1" spc="3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b="1" spc="300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sz="2000" b="1" spc="300" dirty="0" smtClean="0">
                <a:solidFill>
                  <a:schemeClr val="bg1"/>
                </a:solidFill>
              </a:rPr>
              <a:t>Faith  </a:t>
            </a:r>
            <a:endParaRPr lang="en-US" sz="2000" b="1" spc="3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65034" y="3674355"/>
            <a:ext cx="1613078" cy="21568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27277" y="4260768"/>
            <a:ext cx="1956881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000" b="1" spc="300" dirty="0" err="1" smtClean="0">
                <a:solidFill>
                  <a:schemeClr val="bg1"/>
                </a:solidFill>
              </a:rPr>
              <a:t>Ihsaan</a:t>
            </a:r>
            <a:endParaRPr lang="en-US" sz="2000" b="1" spc="3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spc="300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sz="2000" b="1" spc="300" dirty="0" smtClean="0">
                <a:solidFill>
                  <a:schemeClr val="bg1"/>
                </a:solidFill>
              </a:rPr>
              <a:t>Beneficent</a:t>
            </a:r>
            <a:endParaRPr lang="en-US" sz="2000" b="1" spc="3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84158" y="3678593"/>
            <a:ext cx="1425388" cy="21907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85096" y="4260768"/>
            <a:ext cx="1836275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000" b="1" spc="300" dirty="0" err="1" smtClean="0">
                <a:solidFill>
                  <a:schemeClr val="bg1"/>
                </a:solidFill>
              </a:rPr>
              <a:t>Ikhlaas</a:t>
            </a:r>
            <a:endParaRPr lang="en-US" sz="2000" b="1" spc="3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spc="300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sz="2000" b="1" spc="300" dirty="0" smtClean="0">
                <a:solidFill>
                  <a:schemeClr val="bg1"/>
                </a:solidFill>
              </a:rPr>
              <a:t>Sincerity</a:t>
            </a:r>
            <a:endParaRPr lang="en-US" sz="2000" b="1" spc="30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4721" y="767784"/>
            <a:ext cx="6287351" cy="1099338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FIVE PRINCIPLES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92654" y="2405219"/>
            <a:ext cx="7992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Interest-free Loans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Religious Places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Volunteerism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Borrowers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Non-Discrimination </a:t>
            </a:r>
            <a:r>
              <a:rPr lang="en-US" altLang="en-US" sz="2800" dirty="0"/>
              <a:t>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Caste, Color Creed, Political Affiliation &amp; Faith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7575" y="524566"/>
            <a:ext cx="6287351" cy="1099338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HOW IT WORKS?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67122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9569" y="1868153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721428" y="3315912"/>
            <a:ext cx="1596981" cy="1403797"/>
          </a:xfrm>
          <a:prstGeom prst="roundRect">
            <a:avLst/>
          </a:prstGeom>
          <a:solidFill>
            <a:srgbClr val="0F773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Donors provide funds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33135" y="3343950"/>
            <a:ext cx="1596981" cy="1403797"/>
          </a:xfrm>
          <a:prstGeom prst="roundRect">
            <a:avLst/>
          </a:prstGeom>
          <a:solidFill>
            <a:srgbClr val="0F773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Revolving Credit Fund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48676" y="5048626"/>
            <a:ext cx="1596981" cy="1346402"/>
          </a:xfrm>
          <a:prstGeom prst="roundRect">
            <a:avLst/>
          </a:prstGeom>
          <a:solidFill>
            <a:srgbClr val="0F773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Borrowers return loan without any interest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76971" y="3355378"/>
            <a:ext cx="1596981" cy="1371995"/>
          </a:xfrm>
          <a:prstGeom prst="roundRect">
            <a:avLst/>
          </a:prstGeom>
          <a:solidFill>
            <a:srgbClr val="0F773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Borrower utilize the loan and earn living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52013" y="1875371"/>
            <a:ext cx="1596981" cy="1403797"/>
          </a:xfrm>
          <a:prstGeom prst="roundRect">
            <a:avLst/>
          </a:prstGeom>
          <a:solidFill>
            <a:srgbClr val="0F773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Amount lent to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Borrower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 rot="13197470">
            <a:off x="6695975" y="1796758"/>
            <a:ext cx="630504" cy="15658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345066" y="3902215"/>
            <a:ext cx="361412" cy="264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675095" y="5063066"/>
            <a:ext cx="1596981" cy="1346402"/>
          </a:xfrm>
          <a:prstGeom prst="roundRect">
            <a:avLst/>
          </a:prstGeom>
          <a:solidFill>
            <a:srgbClr val="0F773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Improved quality of life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Curved Left Arrow 24"/>
          <p:cNvSpPr/>
          <p:nvPr/>
        </p:nvSpPr>
        <p:spPr>
          <a:xfrm rot="18168463">
            <a:off x="9913087" y="2010399"/>
            <a:ext cx="526259" cy="16939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111158">
            <a:off x="10902368" y="4553509"/>
            <a:ext cx="667600" cy="8910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59822">
            <a:off x="9199566" y="5702914"/>
            <a:ext cx="951058" cy="1133954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722100" y="5048626"/>
            <a:ext cx="1596981" cy="1346402"/>
          </a:xfrm>
          <a:prstGeom prst="roundRect">
            <a:avLst/>
          </a:prstGeom>
          <a:solidFill>
            <a:srgbClr val="0F773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Borrower becomes a Donor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Curved Left Arrow 26"/>
          <p:cNvSpPr/>
          <p:nvPr/>
        </p:nvSpPr>
        <p:spPr>
          <a:xfrm rot="10179997">
            <a:off x="5346412" y="4525819"/>
            <a:ext cx="517898" cy="10700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59822">
            <a:off x="6892168" y="5663523"/>
            <a:ext cx="1026029" cy="1223342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3711224" y="5097805"/>
            <a:ext cx="1596981" cy="1346402"/>
          </a:xfrm>
          <a:prstGeom prst="roundRect">
            <a:avLst/>
          </a:prstGeom>
          <a:solidFill>
            <a:srgbClr val="0F773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Operational Fund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368554" y="4796111"/>
            <a:ext cx="361412" cy="264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6758</TotalTime>
  <Words>940</Words>
  <Application>Microsoft Office PowerPoint</Application>
  <PresentationFormat>Custom</PresentationFormat>
  <Paragraphs>219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WORLD POVERTY</vt:lpstr>
      <vt:lpstr>MICROFINANCE &amp; DEVELOPMENT</vt:lpstr>
      <vt:lpstr>MICROFINANCE:  Issues &amp; Limitations</vt:lpstr>
      <vt:lpstr>AKHUWAT: Microfinance with a Difference</vt:lpstr>
      <vt:lpstr>PHILOSOPHY</vt:lpstr>
      <vt:lpstr>PHILOSOPHY</vt:lpstr>
      <vt:lpstr>FIVE PRINCIPLES</vt:lpstr>
      <vt:lpstr>HOW IT WORKS?</vt:lpstr>
      <vt:lpstr>COST STRUCTURE</vt:lpstr>
      <vt:lpstr>SALIENT FEATURES OF LOANS</vt:lpstr>
      <vt:lpstr>IMPACT</vt:lpstr>
      <vt:lpstr>IMPACT : GIS Mapping</vt:lpstr>
      <vt:lpstr>IMPACT</vt:lpstr>
      <vt:lpstr>PUBLIC PRIVATE PARTNERSHIP</vt:lpstr>
      <vt:lpstr>PowerPoint Presentation</vt:lpstr>
      <vt:lpstr>PowerPoint Presentation</vt:lpstr>
      <vt:lpstr>CURRENT</vt:lpstr>
      <vt:lpstr>PowerPoint Presentation</vt:lpstr>
      <vt:lpstr>AKHUWAT EDUCATION SERVICES</vt:lpstr>
      <vt:lpstr>PowerPoint Presentation</vt:lpstr>
      <vt:lpstr>CLOTHES BANK</vt:lpstr>
      <vt:lpstr>       KHWAJASIRA SUPPORT PROGRAM</vt:lpstr>
      <vt:lpstr>AKHUWAT HEALTH SERVICES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DONATE</dc:title>
  <dc:creator>Muffle</dc:creator>
  <cp:lastModifiedBy>shagufta</cp:lastModifiedBy>
  <cp:revision>126</cp:revision>
  <dcterms:created xsi:type="dcterms:W3CDTF">2017-05-13T21:05:22Z</dcterms:created>
  <dcterms:modified xsi:type="dcterms:W3CDTF">2017-12-04T06:10:56Z</dcterms:modified>
</cp:coreProperties>
</file>